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  <p:sldMasterId id="2147483705" r:id="rId3"/>
    <p:sldMasterId id="2147483716" r:id="rId4"/>
    <p:sldMasterId id="2147483739" r:id="rId5"/>
    <p:sldMasterId id="2147483758" r:id="rId6"/>
    <p:sldMasterId id="2147483761" r:id="rId7"/>
  </p:sldMasterIdLst>
  <p:notesMasterIdLst>
    <p:notesMasterId r:id="rId16"/>
  </p:notesMasterIdLst>
  <p:sldIdLst>
    <p:sldId id="631" r:id="rId8"/>
    <p:sldId id="1172" r:id="rId9"/>
    <p:sldId id="1175" r:id="rId10"/>
    <p:sldId id="266" r:id="rId11"/>
    <p:sldId id="267" r:id="rId12"/>
    <p:sldId id="1174" r:id="rId13"/>
    <p:sldId id="1173" r:id="rId14"/>
    <p:sldId id="11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A976A-8229-4E83-8204-7EF357784358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20F81-4838-4592-8F35-24AF6621F2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082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1361C1-1CCD-4653-86AE-092665F4680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02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2 breaks morning &amp; afternoon - 5 mins &amp; 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E62ADB-6D21-4F4C-99ED-3B4FD1980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667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2 breaks morning &amp; afternoon - 5 mins &amp; 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E62ADB-6D21-4F4C-99ED-3B4FD1980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19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2 breaks morning &amp; afternoon - 5 mins &amp; 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E62ADB-6D21-4F4C-99ED-3B4FD1980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8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>
                <a:solidFill>
                  <a:srgbClr val="004050"/>
                </a:solidFill>
              </a:rPr>
              <a:pPr/>
              <a:t>18/03/2024</a:t>
            </a:fld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>
                <a:solidFill>
                  <a:srgbClr val="004050"/>
                </a:solidFill>
              </a:rPr>
              <a:pPr/>
              <a:t>‹#›</a:t>
            </a:fld>
            <a:endParaRPr lang="en-GB" dirty="0">
              <a:solidFill>
                <a:srgbClr val="004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2636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1641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34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504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9434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137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58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5040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8467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6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66161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9255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29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5152" y="1447656"/>
            <a:ext cx="2058796" cy="4635089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246" y="1037378"/>
            <a:ext cx="539517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2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 rot="16200000">
            <a:off x="-1712422" y="3238416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0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7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1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1454881"/>
            <a:ext cx="3249643" cy="1438597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3331" y="940365"/>
            <a:ext cx="7382347" cy="676679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35188" y="3823677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51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75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8" y="0"/>
            <a:ext cx="5833095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3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8065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2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43444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0486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 smtClean="0"/>
              <a:t>18/03/2024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3713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B32-4A1D-480B-9B78-0F03B128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9CF7C5-82EE-450E-846F-C8C20B0D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 smtClean="0"/>
              <a:t>18/03/2024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4EE2-766F-44DE-B304-D39D1330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1CF6C-1AB9-4321-90F1-F5AD8FA0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873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EFF2-7B5A-4988-8DA6-7776946B2E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18/03/2024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309F-08AC-46B9-99A1-C8331041ED6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7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9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5152" y="1447656"/>
            <a:ext cx="2058796" cy="4635089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246" y="1037378"/>
            <a:ext cx="539517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778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943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9A9DB25-FDD1-47D4-AFDB-AF6782549F9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580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0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9FEFF2-7B5A-4988-8DA6-7776946B2E7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18/03/2024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10309F-08AC-46B9-99A1-C8331041ED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8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1357921" y="2144993"/>
            <a:ext cx="9483116" cy="4435267"/>
          </a:xfrm>
        </p:spPr>
        <p:txBody>
          <a:bodyPr>
            <a:normAutofit/>
          </a:bodyPr>
          <a:lstStyle>
            <a:lvl1pPr marL="360000" indent="-360000">
              <a:lnSpc>
                <a:spcPct val="100000"/>
              </a:lnSpc>
              <a:defRPr sz="2800" b="1"/>
            </a:lvl1pPr>
            <a:lvl2pPr marL="360000" indent="-360000">
              <a:lnSpc>
                <a:spcPct val="100000"/>
              </a:lnSpc>
              <a:tabLst>
                <a:tab pos="717550" algn="l"/>
              </a:tabLst>
              <a:defRPr sz="2400" b="0"/>
            </a:lvl2pPr>
            <a:lvl3pPr marL="360000" indent="-360000">
              <a:lnSpc>
                <a:spcPct val="100000"/>
              </a:lnSpc>
              <a:defRPr sz="2000" b="0"/>
            </a:lvl3pPr>
            <a:lvl4pPr marL="360000" indent="-360000">
              <a:lnSpc>
                <a:spcPct val="100000"/>
              </a:lnSpc>
              <a:defRPr sz="1800" b="0"/>
            </a:lvl4pPr>
            <a:lvl5pPr marL="360000" indent="-360000">
              <a:lnSpc>
                <a:spcPct val="100000"/>
              </a:lnSpc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66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6D2F60-6760-4562-87F8-39FDE9286504}" type="datetimeFigureOut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18/03/2024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6C67D-8BE6-4AD6-A90F-E8C9839862FF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975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ark Blue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64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0717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6932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3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52031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rget Aud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666226" y="681135"/>
            <a:ext cx="6978378" cy="55423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200" b="0"/>
            </a:lvl1pPr>
            <a:lvl2pPr marL="180000" indent="-180000">
              <a:buFont typeface="Arial" panose="020B0604020202020204" pitchFamily="34" charset="0"/>
              <a:buChar char="•"/>
              <a:defRPr sz="32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84783" y="1349984"/>
            <a:ext cx="3443733" cy="27519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5000"/>
              <a:buFont typeface="Arial" panose="020B0604020202020204" pitchFamily="34" charset="0"/>
              <a:buNone/>
            </a:pPr>
            <a:r>
              <a:rPr lang="en-GB" sz="4800" b="1" kern="1200" cap="none" baseline="0" dirty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+mn-cs"/>
              </a:rPr>
              <a:t>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4122039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11601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1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rs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4" name="Table Placeholder 3"/>
          <p:cNvSpPr>
            <a:spLocks noGrp="1"/>
          </p:cNvSpPr>
          <p:nvPr>
            <p:ph type="tbl" sz="quarter" idx="23"/>
          </p:nvPr>
        </p:nvSpPr>
        <p:spPr>
          <a:xfrm>
            <a:off x="3101975" y="1925766"/>
            <a:ext cx="8710613" cy="4372397"/>
          </a:xfrm>
        </p:spPr>
        <p:txBody>
          <a:bodyPr/>
          <a:lstStyle/>
          <a:p>
            <a:endParaRPr lang="en-GB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806752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>
                <a:solidFill>
                  <a:srgbClr val="004050"/>
                </a:solidFill>
              </a:rPr>
              <a:pPr/>
              <a:t>18/03/2024</a:t>
            </a:fld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>
                <a:solidFill>
                  <a:srgbClr val="004050"/>
                </a:solidFill>
              </a:rPr>
              <a:pPr/>
              <a:t>‹#›</a:t>
            </a:fld>
            <a:endParaRPr lang="en-GB" dirty="0">
              <a:solidFill>
                <a:srgbClr val="004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91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774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24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35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7475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76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636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al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0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7297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86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904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943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9A9DB25-FDD1-47D4-AFDB-AF6782549F9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807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9FEFF2-7B5A-4988-8DA6-7776946B2E7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18/03/2024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10309F-08AC-46B9-99A1-C8331041ED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050">
                    <a:tint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4050">
                  <a:tint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11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771798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" panose="020B0604020202020204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74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8B4F-F5C3-40FA-A084-26BEF0D9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28FD-20F1-4052-96F7-BD2963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5659-F59C-4919-8F94-54108A1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99AF-7C26-49D5-8D19-30AB860BA485}" type="datetimeFigureOut">
              <a:rPr lang="en-GB">
                <a:solidFill>
                  <a:srgbClr val="004050"/>
                </a:solidFill>
              </a:rPr>
              <a:pPr/>
              <a:t>18/03/2024</a:t>
            </a:fld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1457-556A-4514-80A9-3CC60D7B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004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A5C9-DB2C-4AC5-BD81-22557BFF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D26-C6F6-4A55-A5EF-89CB4652C48B}" type="slidenum">
              <a:rPr lang="en-GB">
                <a:solidFill>
                  <a:srgbClr val="004050"/>
                </a:solidFill>
              </a:rPr>
              <a:pPr/>
              <a:t>‹#›</a:t>
            </a:fld>
            <a:endParaRPr lang="en-GB" dirty="0">
              <a:solidFill>
                <a:srgbClr val="004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972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85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0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Arrow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098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928670"/>
            <a:ext cx="11715792" cy="521497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0079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3249780"/>
            <a:ext cx="5967455" cy="285925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5759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237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363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22437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40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363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007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61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861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1534165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35195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4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Te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30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648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73063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768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Oran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854197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71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Purp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450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" panose="020B0604020202020204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19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B648D3-EE86-47CF-8A2B-0C52C2F86EFB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18/03/2024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3013F-4B73-4A2D-BDF4-E327B72EC24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0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6297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6092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25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0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6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28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8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767" r:id="rId37"/>
  </p:sldLayoutIdLst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41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41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41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41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41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0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4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78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2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6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0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4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8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9322-7E4D-4ED8-B399-9D6B3FB866E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18/03/2024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B382C-414B-4E13-936F-A78135CEE8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2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6014-B4C6-4FE4-AFC5-8DF5516F4E9B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CFFC-8213-48C9-8692-0F447323F3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2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6014-B4C6-4FE4-AFC5-8DF5516F4E9B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CFFC-8213-48C9-8692-0F447323F3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9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31" r:id="rId13"/>
    <p:sldLayoutId id="2147483733" r:id="rId14"/>
    <p:sldLayoutId id="2147483734" r:id="rId15"/>
    <p:sldLayoutId id="2147483735" r:id="rId16"/>
    <p:sldLayoutId id="2147483737" r:id="rId17"/>
    <p:sldLayoutId id="214748373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12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6014-B4C6-4FE4-AFC5-8DF5516F4E9B}" type="datetimeFigureOut">
              <a:rPr lang="en-GB" smtClean="0"/>
              <a:t>18/03/2024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CFFC-8213-48C9-8692-0F447323F3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39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9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9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9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9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9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0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4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78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2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6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0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4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8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80590-B8E3-4FAE-A006-AE1E6BC21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7019192" cy="3279084"/>
          </a:xfrm>
        </p:spPr>
        <p:txBody>
          <a:bodyPr vert="horz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Welcome to</a:t>
            </a:r>
            <a:br>
              <a:rPr kumimoji="0" lang="en-GB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</a:br>
            <a:r>
              <a:rPr lang="en-GB" sz="4800" b="1" dirty="0">
                <a:latin typeface="+mj-lt"/>
                <a:ea typeface="+mn-ea"/>
                <a:cs typeface="Segoe UI Light" panose="020B0502040204020203" pitchFamily="34" charset="0"/>
              </a:rPr>
              <a:t>Course </a:t>
            </a:r>
            <a:br>
              <a:rPr lang="en-GB" sz="4800" b="1" dirty="0">
                <a:latin typeface="+mj-lt"/>
                <a:ea typeface="+mn-ea"/>
                <a:cs typeface="Segoe UI Light" panose="020B0502040204020203" pitchFamily="34" charset="0"/>
              </a:rPr>
            </a:br>
            <a:r>
              <a:rPr lang="en-GB" sz="4800" b="1" dirty="0">
                <a:solidFill>
                  <a:srgbClr val="FF0000"/>
                </a:solidFill>
                <a:latin typeface="+mj-lt"/>
                <a:ea typeface="+mn-ea"/>
                <a:cs typeface="Segoe UI Light" panose="020B0502040204020203" pitchFamily="34" charset="0"/>
              </a:rPr>
              <a:t>Data Architecture and Cloud</a:t>
            </a:r>
            <a:br>
              <a:rPr lang="en-GB" sz="4800" b="1" dirty="0">
                <a:solidFill>
                  <a:srgbClr val="FF0000"/>
                </a:solidFill>
                <a:latin typeface="+mj-lt"/>
                <a:ea typeface="+mn-ea"/>
                <a:cs typeface="Segoe UI Light" panose="020B0502040204020203" pitchFamily="34" charset="0"/>
              </a:rPr>
            </a:br>
            <a:r>
              <a:rPr lang="en-GB" sz="4800" b="1" dirty="0">
                <a:solidFill>
                  <a:srgbClr val="FF0000"/>
                </a:solidFill>
                <a:latin typeface="+mj-lt"/>
                <a:ea typeface="+mn-ea"/>
                <a:cs typeface="Segoe UI Light" panose="020B0502040204020203" pitchFamily="34" charset="0"/>
              </a:rPr>
              <a:t>- Amazon Apprentices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34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34754-EF41-4737-8F64-9440A956A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4"/>
            <a:ext cx="6364287" cy="4094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9.30am	Morning Session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12.30pm	Finish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1.30pm	Afternoon Session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4.30pm	Finish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Mid-morning and mid-afternoon breaks</a:t>
            </a:r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AA2A9B-D5FA-48AB-B8CD-EAD137667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2695575"/>
            <a:ext cx="3443732" cy="933450"/>
          </a:xfrm>
        </p:spPr>
        <p:txBody>
          <a:bodyPr>
            <a:normAutofit/>
          </a:bodyPr>
          <a:lstStyle/>
          <a:p>
            <a:r>
              <a:rPr lang="en-GB" sz="4400" dirty="0"/>
              <a:t>Training Day</a:t>
            </a:r>
          </a:p>
        </p:txBody>
      </p:sp>
    </p:spTree>
    <p:extLst>
      <p:ext uri="{BB962C8B-B14F-4D97-AF65-F5344CB8AC3E}">
        <p14:creationId xmlns:p14="http://schemas.microsoft.com/office/powerpoint/2010/main" val="406402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34754-EF41-4737-8F64-9440A956A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2353" y="1492027"/>
            <a:ext cx="7154863" cy="49442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/>
              <a:t>day 1 </a:t>
            </a:r>
            <a:r>
              <a:rPr lang="en-GB" sz="2400" dirty="0"/>
              <a:t>–data architecture, </a:t>
            </a:r>
            <a:r>
              <a:rPr lang="en-GB" sz="2400" dirty="0" err="1"/>
              <a:t>olap</a:t>
            </a:r>
            <a:r>
              <a:rPr lang="en-GB" sz="2400" dirty="0"/>
              <a:t> example</a:t>
            </a:r>
          </a:p>
          <a:p>
            <a:pPr>
              <a:lnSpc>
                <a:spcPct val="150000"/>
              </a:lnSpc>
            </a:pPr>
            <a:r>
              <a:rPr lang="en-GB" sz="2400" b="1" dirty="0"/>
              <a:t>day 2 </a:t>
            </a:r>
            <a:r>
              <a:rPr lang="en-GB" sz="2400" dirty="0"/>
              <a:t>case study – design and build </a:t>
            </a:r>
            <a:r>
              <a:rPr lang="en-GB" sz="2400" dirty="0" err="1"/>
              <a:t>olap</a:t>
            </a:r>
            <a:r>
              <a:rPr lang="en-GB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GB" sz="2400" b="1" dirty="0"/>
              <a:t>day 3  </a:t>
            </a:r>
            <a:r>
              <a:rPr lang="en-GB" sz="2400" dirty="0"/>
              <a:t>case study – complete, test, document</a:t>
            </a:r>
          </a:p>
          <a:p>
            <a:pPr>
              <a:lnSpc>
                <a:spcPct val="150000"/>
              </a:lnSpc>
            </a:pPr>
            <a:r>
              <a:rPr lang="en-GB" sz="2400" b="1" dirty="0"/>
              <a:t>day 4 </a:t>
            </a:r>
            <a:r>
              <a:rPr lang="en-GB" sz="2400" dirty="0"/>
              <a:t>– case study – deploy to the cloud &amp; explore AWS services </a:t>
            </a:r>
          </a:p>
          <a:p>
            <a:pPr>
              <a:lnSpc>
                <a:spcPct val="150000"/>
              </a:lnSpc>
            </a:pPr>
            <a:r>
              <a:rPr lang="en-GB" sz="2400" b="1" dirty="0"/>
              <a:t>day 5 </a:t>
            </a:r>
            <a:r>
              <a:rPr lang="en-GB" sz="2400" dirty="0"/>
              <a:t>–case study - complete deployment, add QuickSight dashboard </a:t>
            </a:r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AA2A9B-D5FA-48AB-B8CD-EAD137667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2695575"/>
            <a:ext cx="3443732" cy="93345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/>
              <a:t>high level agenda</a:t>
            </a:r>
          </a:p>
        </p:txBody>
      </p:sp>
    </p:spTree>
    <p:extLst>
      <p:ext uri="{BB962C8B-B14F-4D97-AF65-F5344CB8AC3E}">
        <p14:creationId xmlns:p14="http://schemas.microsoft.com/office/powerpoint/2010/main" val="61724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SQL?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5 -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14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databases and data warehousing?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5 -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95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AWS?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5 -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05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044-9C55-43D9-8473-C6963EC5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1523126"/>
          </a:xfrm>
        </p:spPr>
        <p:txBody>
          <a:bodyPr/>
          <a:lstStyle/>
          <a:p>
            <a:pPr algn="ctr"/>
            <a:r>
              <a:rPr lang="en-GB" dirty="0"/>
              <a:t>On a scale of 1 to 5</a:t>
            </a:r>
            <a:br>
              <a:rPr lang="en-GB" dirty="0"/>
            </a:br>
            <a:r>
              <a:rPr lang="en-GB" dirty="0"/>
              <a:t>How’s your knowledge of QuickSight?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(1 – don’t use / 5 - excellent)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3A8D-B5F1-4F89-B330-4590D38B6F36}"/>
              </a:ext>
            </a:extLst>
          </p:cNvPr>
          <p:cNvGrpSpPr/>
          <p:nvPr/>
        </p:nvGrpSpPr>
        <p:grpSpPr>
          <a:xfrm>
            <a:off x="1349375" y="4435667"/>
            <a:ext cx="9491662" cy="832338"/>
            <a:chOff x="3204626" y="4498729"/>
            <a:chExt cx="5426730" cy="832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73A7CD-1E28-45B3-95BC-9693BFCD1CD9}"/>
                </a:ext>
              </a:extLst>
            </p:cNvPr>
            <p:cNvSpPr/>
            <p:nvPr/>
          </p:nvSpPr>
          <p:spPr>
            <a:xfrm>
              <a:off x="3204626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A314FA-73A9-4AF3-953C-92C64356A778}"/>
                </a:ext>
              </a:extLst>
            </p:cNvPr>
            <p:cNvSpPr/>
            <p:nvPr/>
          </p:nvSpPr>
          <p:spPr>
            <a:xfrm>
              <a:off x="4326542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701DE6-5F5B-43AD-A0D6-BABFA6142CE8}"/>
                </a:ext>
              </a:extLst>
            </p:cNvPr>
            <p:cNvSpPr/>
            <p:nvPr/>
          </p:nvSpPr>
          <p:spPr>
            <a:xfrm>
              <a:off x="5448458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42E9F3-A55C-4052-8AFD-AE7FBD0C4A7D}"/>
                </a:ext>
              </a:extLst>
            </p:cNvPr>
            <p:cNvSpPr/>
            <p:nvPr/>
          </p:nvSpPr>
          <p:spPr>
            <a:xfrm>
              <a:off x="6570374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AFD1-C50D-45B5-9EE2-A24AE7F84017}"/>
                </a:ext>
              </a:extLst>
            </p:cNvPr>
            <p:cNvSpPr/>
            <p:nvPr/>
          </p:nvSpPr>
          <p:spPr>
            <a:xfrm>
              <a:off x="7692290" y="4498729"/>
              <a:ext cx="939066" cy="832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05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9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07C96C-C9AE-73AF-70ED-7BC5809291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Lets Go!</a:t>
            </a:r>
          </a:p>
        </p:txBody>
      </p:sp>
    </p:spTree>
    <p:extLst>
      <p:ext uri="{BB962C8B-B14F-4D97-AF65-F5344CB8AC3E}">
        <p14:creationId xmlns:p14="http://schemas.microsoft.com/office/powerpoint/2010/main" val="1307156045"/>
      </p:ext>
    </p:extLst>
  </p:cSld>
  <p:clrMapOvr>
    <a:masterClrMapping/>
  </p:clrMapOvr>
</p:sld>
</file>

<file path=ppt/theme/theme1.xml><?xml version="1.0" encoding="utf-8"?>
<a:theme xmlns:a="http://schemas.openxmlformats.org/drawingml/2006/main" name="VTTT Template 2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urse Title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" id="{577947A3-E03D-415B-8418-D440614EC1F8}" vid="{7475D038-42A9-4B79-AC8F-C14867DFD045}"/>
    </a:ext>
  </a:extLst>
</a:theme>
</file>

<file path=ppt/theme/theme4.xml><?xml version="1.0" encoding="utf-8"?>
<a:theme xmlns:a="http://schemas.openxmlformats.org/drawingml/2006/main" name="1_Coloured Background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" id="{577947A3-E03D-415B-8418-D440614EC1F8}" vid="{6C0D0D85-CA27-4789-A91D-2D2B4F415242}"/>
    </a:ext>
  </a:extLst>
</a:theme>
</file>

<file path=ppt/theme/theme5.xml><?xml version="1.0" encoding="utf-8"?>
<a:theme xmlns:a="http://schemas.openxmlformats.org/drawingml/2006/main" name="Arrows &amp;&amp; Content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DA9CF464-D0D6-4695-AFC6-3293B48FAD97}"/>
    </a:ext>
  </a:extLst>
</a:theme>
</file>

<file path=ppt/theme/theme6.xml><?xml version="1.0" encoding="utf-8"?>
<a:theme xmlns:a="http://schemas.openxmlformats.org/drawingml/2006/main" name="Content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.potx" id="{C9BAB3F0-DADB-4841-911C-2AE6ABE2C1A7}" vid="{6422EF9C-5127-4E53-8ABD-BF1E2F149416}"/>
    </a:ext>
  </a:extLst>
</a:theme>
</file>

<file path=ppt/theme/theme7.xml><?xml version="1.0" encoding="utf-8"?>
<a:theme xmlns:a="http://schemas.openxmlformats.org/drawingml/2006/main" name="1_VTTT Template 2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270</Words>
  <Application>Microsoft Office PowerPoint</Application>
  <PresentationFormat>Widescreen</PresentationFormat>
  <Paragraphs>48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Century Gothic</vt:lpstr>
      <vt:lpstr>Krana Fat B</vt:lpstr>
      <vt:lpstr>Montserrat</vt:lpstr>
      <vt:lpstr>Montserrat Black</vt:lpstr>
      <vt:lpstr>VTTT Template 2</vt:lpstr>
      <vt:lpstr>6_Office Theme</vt:lpstr>
      <vt:lpstr>1_Course Title</vt:lpstr>
      <vt:lpstr>1_Coloured Background</vt:lpstr>
      <vt:lpstr>Arrows &amp;&amp; Content</vt:lpstr>
      <vt:lpstr>Content</vt:lpstr>
      <vt:lpstr>1_VTTT Template 2</vt:lpstr>
      <vt:lpstr>Welcome to Course  Data Architecture and Cloud - Amazon Apprentices</vt:lpstr>
      <vt:lpstr>PowerPoint Presentation</vt:lpstr>
      <vt:lpstr>PowerPoint Presentation</vt:lpstr>
      <vt:lpstr>On a scale of 1 to 5 How’s your knowledge of SQL?  (1 – don’t use / 5 - excellent)  </vt:lpstr>
      <vt:lpstr>On a scale of 1 to 5 How’s your knowledge of databases and data warehousing?  (1 – don’t use / 5 - excellent)  </vt:lpstr>
      <vt:lpstr>On a scale of 1 to 5 How’s your knowledge of AWS?  (1 – don’t use / 5 - excellent)  </vt:lpstr>
      <vt:lpstr>On a scale of 1 to 5 How’s your knowledge of QuickSight?  (1 – don’t use / 5 - excellent)  </vt:lpstr>
      <vt:lpstr>Lets Go!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a scale of 1 to 5 How’s your knowledge of SQL?  (1 – don’t use / 5 use daily)  </dc:title>
  <dc:creator>Krasteva, Evdokia</dc:creator>
  <cp:lastModifiedBy>Davies, Sian</cp:lastModifiedBy>
  <cp:revision>23</cp:revision>
  <dcterms:created xsi:type="dcterms:W3CDTF">2021-05-08T15:34:18Z</dcterms:created>
  <dcterms:modified xsi:type="dcterms:W3CDTF">2024-03-18T09:24:21Z</dcterms:modified>
</cp:coreProperties>
</file>